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1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Images and Convolutional Networks</a:t>
            </a:r>
          </a:p>
        </p:txBody>
      </p:sp>
      <p:sp>
        <p:nvSpPr>
          <p:cNvPr id="13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Image recognition is one of the big leaders in modern neural networks. </a:t>
            </a:r>
          </a:p>
          <a:p>
            <a:r>
              <a:t>Can be far more accurate, especially in big data. </a:t>
            </a:r>
          </a:p>
          <a:p>
            <a:r>
              <a:t>Images have spatial relationships not well represented in linear arrays: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a bike has two wheels, and a triangle in between.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It doesn’t matter where in an image this object is, only the location relative each other. </a:t>
            </a:r>
          </a:p>
          <a:p>
            <a:r>
              <a:t>Convolutional neural networks are able to examine images in a way that captures spatial relationships.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deep networks from last time that do well at image recognition are CNNs.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Neural Networks (CNN)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4206166"/>
          </a:xfrm>
          <a:prstGeom prst="rect">
            <a:avLst/>
          </a:prstGeom>
        </p:spPr>
        <p:txBody>
          <a:bodyPr/>
          <a:lstStyle/>
          <a:p>
            <a:r>
              <a:t>A CNN is a different variation of neural network that does well with images.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Until now we’ve used “standard” dense neural networks. Feed-forward. </a:t>
            </a:r>
          </a:p>
          <a:p>
            <a:r>
              <a:t>CNN is based on the concept of “convolution”, a mathematical technique: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 is a mathematical operation on two functions that produces a third function that expresses how the shape of one is modified by the other.</a:t>
            </a:r>
          </a:p>
          <a:p>
            <a:r>
              <a:t>For our purposes CNN has a small window (kernel/filter) that looks at one section of an image (e.g. 3 x 3), transforms that for an output, and slides pixel by pixel (stride) over the entire image.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Convoluted definition, simple idea to visualize…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3" y="0"/>
            <a:ext cx="1098787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BUT First… Basic CNN Parts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CNN have different types of layers than the Dense we are used to: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layers – do the convolution step just mentioned.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Layers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“Normal” neural network layers – take the data processed by the convolutional parts and do a “standard” prediction. </a:t>
            </a:r>
          </a:p>
          <a:p>
            <a:r>
              <a:t>First, we’ll look at the convolutional layer part. </a:t>
            </a:r>
          </a:p>
          <a:p>
            <a:r>
              <a:t>Simple parts: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stride is how many pixels the filter slides, we have 1 in the example.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filter/kernel size is the dimension of the pixels being looked at.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Stop Being so Convoluted!</a:t>
            </a:r>
          </a:p>
        </p:txBody>
      </p:sp>
      <p:sp>
        <p:nvSpPr>
          <p:cNvPr id="17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Convolutional neural networks are able to capture spatial relationships in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I.e. where certain features (pixels) are in relationship to others. </a:t>
            </a:r>
          </a:p>
          <a:p>
            <a:r>
              <a:t>Rather than processing the data as a set of features, CNNs take 2D ‘windows’.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This means that an area of an image can be represented in the translated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For example, the model can “see” an edge of a lane or a face, irrespective of the exact features (pixels) that make it up. </a:t>
            </a:r>
          </a:p>
          <a:p>
            <a:r>
              <a:t>The initial layers of a CNN translate the images into features, using these 2D windows.</a:t>
            </a:r>
          </a:p>
          <a:p>
            <a:r>
              <a:t>Those features are eventually fed into a regular network for final prediction.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5"/>
            <a:ext cx="12192000" cy="550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8395"/>
            <a:ext cx="9288843" cy="678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Happening? </a:t>
            </a:r>
          </a:p>
        </p:txBody>
      </p:sp>
      <p:sp>
        <p:nvSpPr>
          <p:cNvPr id="18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57238" y="1853753"/>
            <a:ext cx="1069761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The filter or kernel looks at each tiny “window” of the image. </a:t>
            </a:r>
          </a:p>
          <a:p>
            <a:pPr>
              <a:lnSpc>
                <a:spcPct val="108000"/>
              </a:lnSpc>
            </a:pPr>
            <a:r>
              <a:t>The data is transformed through the filter into the output. </a:t>
            </a:r>
          </a:p>
          <a:p>
            <a:pPr>
              <a:lnSpc>
                <a:spcPct val="108000"/>
              </a:lnSpc>
            </a:pPr>
            <a:r>
              <a:t>This process is able to identify patterns in the data: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In image data, those patterns correspond to features – edges, lines, shapes, etc…</a:t>
            </a:r>
          </a:p>
          <a:p>
            <a:pPr>
              <a:lnSpc>
                <a:spcPct val="108000"/>
              </a:lnSpc>
            </a:pPr>
            <a:r>
              <a:t>For example, a 3 x 3 filter that can “see” vertical lines: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If a vertical line is in the image it will have data that is vertical.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When transformed, that data get’s “weighted”. The weights are learned.</a:t>
            </a:r>
          </a:p>
          <a:p>
            <a:pPr marL="1143000" lvl="2" indent="-228600">
              <a:lnSpc>
                <a:spcPct val="108000"/>
              </a:lnSpc>
              <a:spcBef>
                <a:spcPts val="500"/>
              </a:spcBef>
              <a:defRPr sz="1600"/>
            </a:pPr>
            <a:r>
              <a:t>Multiplied by the 1s, not the 0s.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Things that have vertical lines “get transferred” to the next layer.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The network can “see” those lines as features. 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rcRect r="21344"/>
          <a:stretch>
            <a:fillRect/>
          </a:stretch>
        </p:blipFill>
        <p:spPr>
          <a:xfrm>
            <a:off x="8201327" y="4432851"/>
            <a:ext cx="3990675" cy="178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145582" cy="3450614"/>
          </a:xfrm>
          <a:prstGeom prst="rect">
            <a:avLst/>
          </a:prstGeom>
        </p:spPr>
        <p:txBody>
          <a:bodyPr/>
          <a:lstStyle/>
          <a:p>
            <a:r>
              <a:t>Taking the vertical line example a bit further, here’s a real type of filter. </a:t>
            </a:r>
          </a:p>
          <a:p>
            <a:r>
              <a:t>In images, higher value = more white, lower = black.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145582" cy="3450614"/>
          </a:xfrm>
          <a:prstGeom prst="rect">
            <a:avLst/>
          </a:prstGeom>
        </p:spPr>
        <p:txBody>
          <a:bodyPr/>
          <a:lstStyle/>
          <a:p>
            <a:r>
              <a:t>Taking the vertical line example a bit further, here’s a real type of filter. </a:t>
            </a:r>
          </a:p>
          <a:p>
            <a:r>
              <a:t>In images, higher value = more white, lower = black.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9EA9-020F-D03A-0F8D-97B04EA3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C089-1D4A-EEF9-0C30-A26336AE72B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954925"/>
            <a:ext cx="9603276" cy="4098556"/>
          </a:xfrm>
        </p:spPr>
        <p:txBody>
          <a:bodyPr/>
          <a:lstStyle/>
          <a:p>
            <a:r>
              <a:rPr lang="en-US" dirty="0"/>
              <a:t>Today – CNNs and Images with Neural Networks</a:t>
            </a:r>
          </a:p>
          <a:p>
            <a:pPr lvl="1"/>
            <a:r>
              <a:rPr lang="en-US" dirty="0"/>
              <a:t>Convolution. </a:t>
            </a:r>
          </a:p>
          <a:p>
            <a:pPr lvl="1"/>
            <a:r>
              <a:rPr lang="en-US" dirty="0"/>
              <a:t>Pooling. </a:t>
            </a:r>
          </a:p>
          <a:p>
            <a:pPr lvl="1"/>
            <a:r>
              <a:rPr lang="en-US" dirty="0"/>
              <a:t>More complex networks. </a:t>
            </a:r>
          </a:p>
          <a:p>
            <a:r>
              <a:rPr lang="en-US" dirty="0"/>
              <a:t>Workbook #024 – some stuff will take a while to run, you may want to run the file or solution file in </a:t>
            </a:r>
            <a:r>
              <a:rPr lang="en-US" dirty="0" err="1"/>
              <a:t>colab</a:t>
            </a:r>
            <a:r>
              <a:rPr lang="en-US" dirty="0"/>
              <a:t> and let it sit. </a:t>
            </a:r>
          </a:p>
          <a:p>
            <a:pPr lvl="1"/>
            <a:r>
              <a:rPr lang="en-US" dirty="0"/>
              <a:t>There are some variables for epochs, batches, and such near the top. </a:t>
            </a:r>
          </a:p>
        </p:txBody>
      </p:sp>
    </p:spTree>
    <p:extLst>
      <p:ext uri="{BB962C8B-B14F-4D97-AF65-F5344CB8AC3E}">
        <p14:creationId xmlns:p14="http://schemas.microsoft.com/office/powerpoint/2010/main" val="27005411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First Slice</a:t>
            </a:r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3633" y="2015733"/>
            <a:ext cx="3978875" cy="3450614"/>
          </a:xfrm>
          <a:prstGeom prst="rect">
            <a:avLst/>
          </a:prstGeom>
        </p:spPr>
        <p:txBody>
          <a:bodyPr/>
          <a:lstStyle/>
          <a:p>
            <a:r>
              <a:t>Top left 9 pixels are multiplied by the filter and added. </a:t>
            </a:r>
          </a:p>
          <a:p>
            <a:r>
              <a:t>All pixels are white (big number) so they end up cancelling each other. </a:t>
            </a:r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75" y="1679352"/>
            <a:ext cx="7810946" cy="437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Second Slice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0" y="1853753"/>
            <a:ext cx="7343175" cy="37817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573616" y="1952368"/>
            <a:ext cx="4618384" cy="4101113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Range of window slides 1 pixel (stride length) to the right.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Left pixels are white (big number), right pixels are black (small number).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When </a:t>
            </a:r>
            <a:r>
              <a:rPr sz="2400"/>
              <a:t>added</a:t>
            </a:r>
            <a:r>
              <a:t> this means all except left are 0, so we have a </a:t>
            </a:r>
            <a:r>
              <a:rPr sz="2400"/>
              <a:t>big</a:t>
            </a:r>
            <a:r>
              <a:t> number as a result.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We found an edge!!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The output ”sees” vertical edges.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21A8-6266-1DB0-B77A-520E3368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022A-2E6E-155A-02FA-97DCDC5DAE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42778-562A-B18E-F6E4-1213CE59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0"/>
            <a:ext cx="9450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872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Filters in Practice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3944005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/>
            </a:pPr>
            <a:r>
              <a:t>Like other layers in a NN, the filters in a convolutional layer learn during fitting.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t>Each filter learns to identify some aspect of the image.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t>E.g. a model trained to differentiate cars from trucks might identify the horizontal rectangle shape of a truck bed. Another filter might recognize the slope of a car rear window.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t>The convolutional filters have a couple of key benefits for image processing.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t>Translation invariant – patterns (edges, curves, etc…) can be found anywhere, once identified.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t>Hierarchical – the layered representations allow real world things in images to be composed of smaller items. A face is made up of eyes, nose, and mouth, all smeared on an oval.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19"/>
            <a:ext cx="12192000" cy="6690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60350"/>
            <a:ext cx="95377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Example – Self Driving Car</a:t>
            </a:r>
          </a:p>
        </p:txBody>
      </p:sp>
      <p:sp>
        <p:nvSpPr>
          <p:cNvPr id="22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5999" y="1853753"/>
            <a:ext cx="6096001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400"/>
            </a:pPr>
            <a:r>
              <a:t>Its possible to build a self driving car that will stay between lanes using a mini-PC.</a:t>
            </a:r>
            <a:endParaRPr sz="1800"/>
          </a:p>
          <a:p>
            <a:pPr>
              <a:lnSpc>
                <a:spcPct val="110000"/>
              </a:lnSpc>
              <a:defRPr sz="1400"/>
            </a:pPr>
            <a:r>
              <a:t>The car is controlled by a model that takes in images and outputs control signals.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Imagine a simplified version that only returned a turn amount to stay in lane. </a:t>
            </a:r>
            <a:endParaRPr sz="1600"/>
          </a:p>
          <a:p>
            <a:pPr>
              <a:lnSpc>
                <a:spcPct val="110000"/>
              </a:lnSpc>
              <a:defRPr sz="1400"/>
            </a:pPr>
            <a:r>
              <a:t>The filters in the convolutional layers would learn to do edge detection.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loss is “did it stay in lane”, so the model tries to minimize it. </a:t>
            </a:r>
            <a:endParaRPr sz="16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weights that trained via BP are the things defining the filters. </a:t>
            </a:r>
            <a:endParaRPr sz="16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filters that can detect edges are likely to have the lowest loss attributed to them. The ones that don’t have more. </a:t>
            </a:r>
            <a:endParaRPr sz="16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model will learn in that direction: detect edge-&gt;stay in lane-&gt;less loss. And the inverse, less lane-y things likely have more loss.</a:t>
            </a:r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rcRect t="6400" b="25390"/>
          <a:stretch>
            <a:fillRect/>
          </a:stretch>
        </p:blipFill>
        <p:spPr>
          <a:xfrm>
            <a:off x="0" y="2307769"/>
            <a:ext cx="6074772" cy="321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117439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The other new type of layer is a pooling layer.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Pooling layers “down sample” the images passed to them.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I.e. Reduces the resolution of the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Reduces amount of data to process, which can be large.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Makes features seen in the convolutional layer more generalizable: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E.g. every edge won’t look exactly the same, but they’ll resemble each other.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Intuitively, think of a sharp images of two people, it is easy to differentiate them. Now think of blurrier pictures (e.g. they are in the background of a photo) – the differences fade and they look more similar.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The above is the goal – identify edges, circles, head shapes, etc… in their general form.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Pooling down samples, or transforms the data into a lower pixel representation.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Reduces the resolution (# of pixels) of the data, making processing easier.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Makes the characteristics found in the images more generalizable.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filter learns to identify some characteristic.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We want to be able to identify said characteristic in other images.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pooling makes it into a lower definition representation, removing details.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Our characteristic is now more tolerant to small changes.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I.E. a very HD photo of a bike wheel will allow you to identify spokes, rim thickness, etc…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A lower definition one will just look like a circle – this is what we (generally) want.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– Sequential vs Functional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2996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Sequential models work sequentially – one layer after the other.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Start with an input layer. End with an output</a:t>
            </a:r>
          </a:p>
          <a:p>
            <a:pPr>
              <a:lnSpc>
                <a:spcPct val="108000"/>
              </a:lnSpc>
            </a:pPr>
            <a:r>
              <a:t>Functional neural network types allow for that rule to be broken: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Slicing and concatenating parts of a model.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and/or multiple outputs. </a:t>
            </a:r>
          </a:p>
          <a:p>
            <a:pPr>
              <a:lnSpc>
                <a:spcPct val="108000"/>
              </a:lnSpc>
            </a:pPr>
            <a:r>
              <a:t>Image processing – examine different portions of an image differently. </a:t>
            </a:r>
          </a:p>
          <a:p>
            <a:pPr>
              <a:lnSpc>
                <a:spcPct val="108000"/>
              </a:lnSpc>
            </a:pPr>
            <a:r>
              <a:t>Generally allows for task specific adaptation of the model to the data. </a:t>
            </a:r>
          </a:p>
          <a:p>
            <a:pPr>
              <a:lnSpc>
                <a:spcPct val="108000"/>
              </a:lnSpc>
            </a:pPr>
            <a:r>
              <a:t>Imagine stock price predictions: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for book info, market analysis, and time-series of tech. info.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Output of price projection and buy/sell/hold recommendation.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5999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4"/>
          <p:cNvSpPr txBox="1"/>
          <p:nvPr/>
        </p:nvSpPr>
        <p:spPr>
          <a:xfrm>
            <a:off x="2935419" y="1554066"/>
            <a:ext cx="881694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Higher def -------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Low def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 Types</a:t>
            </a:r>
          </a:p>
        </p:txBody>
      </p:sp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672"/>
            <a:ext cx="6352460" cy="352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43829" y="2015733"/>
            <a:ext cx="5748170" cy="4137641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Pooling is a simple concept – we take a set of pixels and reduce it to one pixel.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Pooling size defaults to 2 x 2.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Common pooling techniques: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Max pooling – the output value is the max of the pool values.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Average pooling – the output value is the mean.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What’s the difference?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Max – better at extracting contrast, e.g. foreground/background.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Average – smooths sharp features. Captures more info across the entire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Max is used the majority of the time.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Stacking Layers</a:t>
            </a:r>
          </a:p>
        </p:txBody>
      </p:sp>
      <p:sp>
        <p:nvSpPr>
          <p:cNvPr id="2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5169" y="1853753"/>
            <a:ext cx="10499685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As data goes through layers, each one gets a ‘lower level’ representation.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Pooling layers will collapse a square of (usually) 4 pixels into one pixel.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layer “extracts a summary” of the layer above it.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At lower layers, the things are the same. These feed the DNN layers as the features.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set of filters will tend to learn different ‘objects’ in the image, and feed it to the DNN. </a:t>
            </a:r>
          </a:p>
          <a:p>
            <a:pPr>
              <a:lnSpc>
                <a:spcPct val="108000"/>
              </a:lnSpc>
            </a:pPr>
            <a:r>
              <a:t>Objects can be made up of the several different low-level ‘objects’ found.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end up learning to detect circles for the wheels.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detect the edges for the body.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Lower-level filters may combine multiple objects in one – two wheels and some edges.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None of this is prescribed, but if a model has low loss by detecting a car, and cars are best detected by these characteristics, that’s where the model will eventually head. 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rcRect r="81048"/>
          <a:stretch>
            <a:fillRect/>
          </a:stretch>
        </p:blipFill>
        <p:spPr>
          <a:xfrm>
            <a:off x="11071907" y="0"/>
            <a:ext cx="100035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 Back end</a:t>
            </a:r>
          </a:p>
        </p:txBody>
      </p:sp>
      <p:sp>
        <p:nvSpPr>
          <p:cNvPr id="2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After the convolutional parts of a CNN have extracted features, it is time to predict. </a:t>
            </a:r>
          </a:p>
          <a:p>
            <a:pPr>
              <a:lnSpc>
                <a:spcPct val="108000"/>
              </a:lnSpc>
            </a:pPr>
            <a:r>
              <a:t>We flatten the data down and use a normal dense network at the end. </a:t>
            </a:r>
          </a:p>
          <a:p>
            <a:pPr>
              <a:lnSpc>
                <a:spcPct val="108000"/>
              </a:lnSpc>
            </a:pPr>
            <a:r>
              <a:t>Overall structure: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t>CONVOLUTIONAL STUFF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Convolutional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Pooling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Repeat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t>DENSE NETWORK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Flatten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Other stuff (hidden, dropouts, etc… If needed)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Output layer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24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03249" y="1853755"/>
            <a:ext cx="10549054" cy="2398933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Padding determines what happens at the edge of an image.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The filter window can either: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Stop at the edge. Reduces dimension. Valid padding.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Go over the edge, filling in a border of 0s. Maintaining dimension. Same padding.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Padding does what we’d expect, better maintains information in the corners. (Border effects).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4107838"/>
            <a:ext cx="6229961" cy="275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Batch Normalization</a:t>
            </a:r>
          </a:p>
        </p:txBody>
      </p:sp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t>Batch normalization is a common step used in CNNs. </a:t>
            </a:r>
          </a:p>
          <a:p>
            <a:r>
              <a:t>Standardizes the data between layers.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Portion</a:t>
            </a:r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r>
              <a:t>The convolutional parts of a CNN normally repeat this through several layers: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 finds component image features.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 generalizes. 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238500"/>
            <a:ext cx="10795000" cy="361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Data Augmentation</a:t>
            </a:r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t>Recall the #1 rule of better predictions – get more data. </a:t>
            </a:r>
          </a:p>
          <a:p>
            <a:r>
              <a:t>Images make it easy to generate more data for training.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Flip images.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Shift a window to parts of an image. </a:t>
            </a:r>
          </a:p>
          <a:p>
            <a:r>
              <a:t>Easy to do when constructing a dataset. 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60" y="4043310"/>
            <a:ext cx="5436806" cy="2756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23850"/>
            <a:ext cx="8356600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Real Life CNNs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1979"/>
            </a:pPr>
            <a:r>
              <a:t>CNN models are the way that image processing is done in most cases.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t>Modern image recognition models are very good, complex, and large.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Typically far beyond what is possible to train on consumer equipment.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Massive datasets are needed to train very large/complex models.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t>There are very few scenarios where training a model from scratch will win.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Only if the image data is very specialized, and we have a lot of it.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t>We typically want to borrow and adjust a pretrained model if we want performance.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The generalized parts of “seeing” are common enough to transfer between problems.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We can repurpose the features found with convolution with our own classifier…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1 - Functional Models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08790" y="1853753"/>
            <a:ext cx="5687211" cy="1773684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Functional models allow for flexibility in the structure of the network. </a:t>
            </a:r>
          </a:p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Imagine a self driving car, and a model that generates the action to take. </a:t>
            </a:r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Segment the image into foreground and background. </a:t>
            </a:r>
            <a:endParaRPr sz="1692"/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Foreground processing:</a:t>
            </a:r>
            <a:endParaRPr sz="1692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Identify object in front. </a:t>
            </a:r>
            <a:endParaRPr sz="1504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Determine if it is moving. 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437"/>
            <a:ext cx="12192000" cy="323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Content Placeholder 2"/>
          <p:cNvSpPr txBox="1"/>
          <p:nvPr/>
        </p:nvSpPr>
        <p:spPr>
          <a:xfrm>
            <a:off x="6298935" y="1842422"/>
            <a:ext cx="543855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Background processing: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lane boundaries.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stop light signals. </a:t>
            </a:r>
            <a:endParaRPr sz="1600"/>
          </a:p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Combine results: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moving, and light is green, maintain speed.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just starting to move, light is green, slow down.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toddler is in front of us, it is walking, light is green, stop. 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Pretrained Models and Transferred Learning</a:t>
            </a:r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052195"/>
          </a:xfrm>
          <a:prstGeom prst="rect">
            <a:avLst/>
          </a:prstGeom>
        </p:spPr>
        <p:txBody>
          <a:bodyPr/>
          <a:lstStyle/>
          <a:p>
            <a:r>
              <a:t>On common practice with images is to use a pretrained model.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Images are large, datasets can be huge, processing is demanding. </a:t>
            </a:r>
          </a:p>
          <a:p>
            <a:r>
              <a:t>Common filtering is built in, since it has been trained with a lot of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for navigation edge detection is very important. Edges are a common feature that is extracted with image processing.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Since CNNs can find characteristics anywhere in an image, it is very transferable. </a:t>
            </a:r>
          </a:p>
          <a:p>
            <a:r>
              <a:t>Since features are common across images in general, not just ours, we can borrow that learning!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We’ll look at this more in ~2 weeks (2024 – time dependent).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CNNs and Images</a:t>
            </a:r>
          </a:p>
        </p:txBody>
      </p:sp>
      <p:sp>
        <p:nvSpPr>
          <p:cNvPr id="2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Convolutional networks will generally perform better on image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spatial awareness of the convolutional layers are able to ‘see shapes’ in a far better suited way than a flattened model. </a:t>
            </a:r>
          </a:p>
          <a:p>
            <a:r>
              <a:t>Convolutional networks often benefit from depth.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Each layer extracts a different set of features from the data, pooling summarizes.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Multiple representations allow for the network to identify components in an image. </a:t>
            </a:r>
          </a:p>
          <a:p>
            <a:r>
              <a:t>Tuning is a more open-ended and larger challenge.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Structure of the network can be far more variable.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Loss Measures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Cross entropy is the most common way to measure classification losses.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Binary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true/false classification.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1-hot - i.e. output of the “to_categortical” function.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Sparse 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integers.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and sparse are separated by the encoding of the target. Easy to confuse.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Cross-Entropy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902987"/>
            <a:ext cx="9603277" cy="2902726"/>
          </a:xfrm>
          <a:prstGeom prst="rect">
            <a:avLst/>
          </a:prstGeom>
        </p:spPr>
        <p:txBody>
          <a:bodyPr/>
          <a:lstStyle>
            <a:lvl2pPr marL="685800" indent="-228600">
              <a:spcBef>
                <a:spcPts val="500"/>
              </a:spcBef>
              <a:defRPr sz="1800"/>
            </a:lvl2pPr>
          </a:lstStyle>
          <a:p>
            <a:r>
              <a:t>Cross entropy measures how close our prediction is to the true class.</a:t>
            </a:r>
          </a:p>
          <a:p>
            <a:pPr lvl="1"/>
            <a:r>
              <a:t>More specifically, how close our confidence was to the real class. 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12192000" cy="896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61" y="3955274"/>
            <a:ext cx="5240876" cy="290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 Basics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2"/>
          <a:srcRect l="4712" t="4704"/>
          <a:stretch>
            <a:fillRect/>
          </a:stretch>
        </p:blipFill>
        <p:spPr>
          <a:xfrm>
            <a:off x="98852" y="2015733"/>
            <a:ext cx="6693991" cy="386608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299702" cy="41502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/>
            </a:pPr>
            <a:r>
              <a:t>Images and image recognition is more simple than it appears: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Images are an array of pixels.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pixels. (greyscale)</a:t>
            </a:r>
            <a:endParaRPr sz="1800"/>
          </a:p>
          <a:p>
            <a:pPr>
              <a:lnSpc>
                <a:spcPct val="110000"/>
              </a:lnSpc>
              <a:defRPr sz="1600"/>
            </a:pPr>
            <a:r>
              <a:t>Color images are the same, just slightly more complex: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Rather than a depth of 1 color, color images have a depth of (normally) 3.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Red, Green, and Blue are each a layer.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x 3 – one layer per color. </a:t>
            </a:r>
          </a:p>
        </p:txBody>
      </p:sp>
      <p:pic>
        <p:nvPicPr>
          <p:cNvPr id="157" name="Ink 3" descr="In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99" y="3167639"/>
            <a:ext cx="2120402" cy="216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We can adapt our Keras based models to 3D images relatively easily. </a:t>
            </a:r>
          </a:p>
          <a:p>
            <a:pPr>
              <a:lnSpc>
                <a:spcPct val="108000"/>
              </a:lnSpc>
            </a:pPr>
            <a:r>
              <a:t>We still (for now) want to flatten the image into a 1D array. </a:t>
            </a:r>
          </a:p>
          <a:p>
            <a:pPr>
              <a:lnSpc>
                <a:spcPct val="108000"/>
              </a:lnSpc>
            </a:pPr>
            <a:r>
              <a:t>The flattening can happen in a layer – Flatten.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Recall – input shape is one record, for us an image.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Flatten will auto-flatten it down, so we don’t need to worry more about it. </a:t>
            </a:r>
          </a:p>
          <a:p>
            <a:pPr>
              <a:lnSpc>
                <a:spcPct val="108000"/>
              </a:lnSpc>
            </a:pPr>
            <a:r>
              <a:t>From here, we can proceed as we are used to.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Note: may be easier to specify layers in terms of input.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E.g. img_size_pixels = 32 * 32 * 3. </a:t>
            </a:r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2" y="5628323"/>
            <a:ext cx="9717448" cy="122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7175</TotalTime>
  <Words>2799</Words>
  <Application>Microsoft Macintosh PowerPoint</Application>
  <PresentationFormat>Widescreen</PresentationFormat>
  <Paragraphs>236</Paragraphs>
  <Slides>41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Gill Sans MT</vt:lpstr>
      <vt:lpstr>Wingdings</vt:lpstr>
      <vt:lpstr>Gallery</vt:lpstr>
      <vt:lpstr>Images and Convolutional Networks</vt:lpstr>
      <vt:lpstr>Housekeeping</vt:lpstr>
      <vt:lpstr>Detour 1 – Sequential vs Functional</vt:lpstr>
      <vt:lpstr>Detour 1 - Functional Models</vt:lpstr>
      <vt:lpstr>Detour 2 - Loss Measures</vt:lpstr>
      <vt:lpstr>Detour 2 - Cross-Entropy</vt:lpstr>
      <vt:lpstr>PowerPoint Presentation</vt:lpstr>
      <vt:lpstr>Image Basics</vt:lpstr>
      <vt:lpstr>Images in Neural Networks</vt:lpstr>
      <vt:lpstr>Images in Neural Networks</vt:lpstr>
      <vt:lpstr>Convolutional Neural Networks (CNN)</vt:lpstr>
      <vt:lpstr>PowerPoint Presentation</vt:lpstr>
      <vt:lpstr>BUT First… Basic CNN Parts</vt:lpstr>
      <vt:lpstr>Stop Being so Convoluted!</vt:lpstr>
      <vt:lpstr>PowerPoint Presentation</vt:lpstr>
      <vt:lpstr>PowerPoint Presentation</vt:lpstr>
      <vt:lpstr>What is Happening? </vt:lpstr>
      <vt:lpstr>Edge Detection</vt:lpstr>
      <vt:lpstr>Edge Detection</vt:lpstr>
      <vt:lpstr>First Slice</vt:lpstr>
      <vt:lpstr>Second Slice</vt:lpstr>
      <vt:lpstr>PowerPoint Presentation</vt:lpstr>
      <vt:lpstr>Filters in Practice</vt:lpstr>
      <vt:lpstr>PowerPoint Presentation</vt:lpstr>
      <vt:lpstr>PowerPoint Presentation</vt:lpstr>
      <vt:lpstr>PowerPoint Presentation</vt:lpstr>
      <vt:lpstr>Example – Self Driving Car</vt:lpstr>
      <vt:lpstr>Pooling</vt:lpstr>
      <vt:lpstr>Pooling</vt:lpstr>
      <vt:lpstr>PowerPoint Presentation</vt:lpstr>
      <vt:lpstr>Pooling Types</vt:lpstr>
      <vt:lpstr>Stacking Layers</vt:lpstr>
      <vt:lpstr>CNN Back end</vt:lpstr>
      <vt:lpstr>Padding</vt:lpstr>
      <vt:lpstr>Batch Normalization</vt:lpstr>
      <vt:lpstr>Convolutional Portion</vt:lpstr>
      <vt:lpstr>Data Augmentation</vt:lpstr>
      <vt:lpstr>PowerPoint Presentation</vt:lpstr>
      <vt:lpstr>Real Life CNNs</vt:lpstr>
      <vt:lpstr>Pretrained Models and Transferred Learning</vt:lpstr>
      <vt:lpstr>CNNs and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Convolutional Networks</dc:title>
  <cp:lastModifiedBy>Akeem Semper</cp:lastModifiedBy>
  <cp:revision>4</cp:revision>
  <dcterms:modified xsi:type="dcterms:W3CDTF">2024-04-09T20:19:41Z</dcterms:modified>
</cp:coreProperties>
</file>